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8" r:id="rId2"/>
    <p:sldId id="261" r:id="rId3"/>
    <p:sldId id="260" r:id="rId4"/>
    <p:sldId id="264" r:id="rId5"/>
    <p:sldId id="279" r:id="rId6"/>
    <p:sldId id="262" r:id="rId7"/>
    <p:sldId id="273" r:id="rId8"/>
    <p:sldId id="265" r:id="rId9"/>
    <p:sldId id="274" r:id="rId10"/>
    <p:sldId id="275" r:id="rId11"/>
    <p:sldId id="276" r:id="rId12"/>
    <p:sldId id="266" r:id="rId13"/>
    <p:sldId id="277" r:id="rId14"/>
    <p:sldId id="267" r:id="rId15"/>
    <p:sldId id="268" r:id="rId16"/>
    <p:sldId id="269" r:id="rId17"/>
    <p:sldId id="271" r:id="rId18"/>
    <p:sldId id="270" r:id="rId19"/>
    <p:sldId id="278" r:id="rId20"/>
    <p:sldId id="263" r:id="rId21"/>
    <p:sldId id="272" r:id="rId2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529E"/>
    <a:srgbClr val="C73A00"/>
    <a:srgbClr val="C198E0"/>
    <a:srgbClr val="BBE0E3"/>
    <a:srgbClr val="004FA9"/>
    <a:srgbClr val="0067BB"/>
    <a:srgbClr val="4D8B96"/>
    <a:srgbClr val="9A6200"/>
    <a:srgbClr val="6B704F"/>
    <a:srgbClr val="585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49" autoAdjust="0"/>
    <p:restoredTop sz="90929"/>
  </p:normalViewPr>
  <p:slideViewPr>
    <p:cSldViewPr>
      <p:cViewPr>
        <p:scale>
          <a:sx n="69" d="100"/>
          <a:sy n="69" d="100"/>
        </p:scale>
        <p:origin x="192" y="40"/>
      </p:cViewPr>
      <p:guideLst>
        <p:guide orient="horz" pos="2160"/>
        <p:guide pos="2880"/>
      </p:guideLst>
    </p:cSldViewPr>
  </p:slideViewPr>
  <p:outlineViewPr>
    <p:cViewPr>
      <p:scale>
        <a:sx n="50" d="100"/>
        <a:sy n="50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D67F3CF6-9672-4B47-A296-DBD5413F7F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8020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7246845E-1529-490D-A5D6-ABE64ADB0AA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8259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ＭＳ Ｐゴシック" pitchFamily="-109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smtClean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7520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46845E-1529-490D-A5D6-ABE64ADB0AA7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370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46845E-1529-490D-A5D6-ABE64ADB0AA7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618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46845E-1529-490D-A5D6-ABE64ADB0AA7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602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 check code in every 90 seconds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Flikr</a:t>
            </a:r>
            <a:r>
              <a:rPr lang="en-US" dirty="0" smtClean="0"/>
              <a:t> ships to production every 6 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Yammer proves effect of idea on user behavior in &lt; 1 day</a:t>
            </a:r>
          </a:p>
          <a:p>
            <a:pPr marL="5778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Retention takes 1 week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46845E-1529-490D-A5D6-ABE64ADB0AA7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4544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Making changes does not introduce bugs. Low risk = low transaction cost.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46845E-1529-490D-A5D6-ABE64ADB0AA7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20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46845E-1529-490D-A5D6-ABE64ADB0AA7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1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should be impossible to tell who to</a:t>
            </a:r>
            <a:r>
              <a:rPr lang="en-US" baseline="0" dirty="0" smtClean="0"/>
              <a:t> reward for any one success. It should be impossible to tell who to punish for any one failure.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46845E-1529-490D-A5D6-ABE64ADB0AA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4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2" descr="13-1627 Agile2013_PowerPointPg2b_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0"/>
            <a:ext cx="9223375" cy="691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8973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0201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09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62700" y="381000"/>
            <a:ext cx="1943100" cy="5257800"/>
          </a:xfrm>
        </p:spPr>
        <p:txBody>
          <a:bodyPr vert="eaVert"/>
          <a:lstStyle/>
          <a:p>
            <a:r>
              <a:rPr lang="fr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381000"/>
            <a:ext cx="5676900" cy="5257800"/>
          </a:xfrm>
        </p:spPr>
        <p:txBody>
          <a:bodyPr vert="eaVert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838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CA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957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-1"/>
            <a:ext cx="9144000" cy="6858001"/>
          </a:xfrm>
        </p:spPr>
        <p:txBody>
          <a:bodyPr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445224"/>
            <a:ext cx="9144000" cy="622176"/>
          </a:xfrm>
          <a:solidFill>
            <a:schemeClr val="tx1">
              <a:alpha val="6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fr-CA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554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fr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6544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5240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5240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17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952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645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2569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0260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4" descr="12-1507_Agile12_PowerpointStndPg_FM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-114300"/>
            <a:ext cx="9372600" cy="702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04800"/>
            <a:ext cx="77724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371600"/>
            <a:ext cx="77724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anose="020B060403050404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anose="020B0604030504040204" pitchFamily="34" charset="0"/>
          <a:ea typeface="ＭＳ Ｐゴシック" pitchFamily="-109" charset="-128"/>
          <a:cs typeface="ＭＳ Ｐゴシック" pitchFamily="-109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anose="020B0604030504040204" pitchFamily="34" charset="0"/>
          <a:ea typeface="ＭＳ Ｐゴシック" pitchFamily="-109" charset="-128"/>
          <a:cs typeface="ＭＳ Ｐゴシック" pitchFamily="-109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anose="020B0604030504040204" pitchFamily="34" charset="0"/>
          <a:ea typeface="ＭＳ Ｐゴシック" pitchFamily="-109" charset="-128"/>
          <a:cs typeface="ＭＳ Ｐゴシック" pitchFamily="-109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Verdana" panose="020B0604030504040204" pitchFamily="34" charset="0"/>
          <a:ea typeface="ＭＳ Ｐゴシック" pitchFamily="-109" charset="-128"/>
          <a:cs typeface="ＭＳ Ｐゴシック" pitchFamily="-109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rgbClr val="10248C"/>
          </a:solidFill>
          <a:latin typeface="Trebuchet MS" pitchFamily="-109" charset="0"/>
          <a:ea typeface="ＭＳ Ｐゴシック" pitchFamily="-109" charset="-128"/>
          <a:cs typeface="ＭＳ Ｐゴシック" pitchFamily="-109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rgbClr val="10248C"/>
          </a:solidFill>
          <a:latin typeface="Trebuchet MS" pitchFamily="-109" charset="0"/>
          <a:ea typeface="ＭＳ Ｐゴシック" pitchFamily="-109" charset="-128"/>
          <a:cs typeface="ＭＳ Ｐゴシック" pitchFamily="-109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rgbClr val="10248C"/>
          </a:solidFill>
          <a:latin typeface="Trebuchet MS" pitchFamily="-109" charset="0"/>
          <a:ea typeface="ＭＳ Ｐゴシック" pitchFamily="-109" charset="-128"/>
          <a:cs typeface="ＭＳ Ｐゴシック" pitchFamily="-109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rgbClr val="10248C"/>
          </a:solidFill>
          <a:latin typeface="Trebuchet MS" pitchFamily="-109" charset="0"/>
          <a:ea typeface="ＭＳ Ｐゴシック" pitchFamily="-109" charset="-128"/>
          <a:cs typeface="ＭＳ Ｐゴシック" pitchFamily="-109" charset="-128"/>
        </a:defRPr>
      </a:lvl9pPr>
    </p:titleStyle>
    <p:bodyStyle>
      <a:lvl1pPr algn="l" rtl="0" eaLnBrk="0" fontAlgn="base" hangingPunct="0">
        <a:lnSpc>
          <a:spcPct val="125000"/>
        </a:lnSpc>
        <a:spcBef>
          <a:spcPct val="15000"/>
        </a:spcBef>
        <a:spcAft>
          <a:spcPct val="0"/>
        </a:spcAft>
        <a:defRPr>
          <a:solidFill>
            <a:schemeClr val="tx1"/>
          </a:solidFill>
          <a:latin typeface="Verdana" panose="020B0604030504040204" pitchFamily="34" charset="0"/>
          <a:ea typeface="+mn-ea"/>
          <a:cs typeface="+mn-cs"/>
        </a:defRPr>
      </a:lvl1pPr>
      <a:lvl2pPr marL="292100" indent="-114300" algn="l" rtl="0" eaLnBrk="0" fontAlgn="base" hangingPunct="0">
        <a:lnSpc>
          <a:spcPct val="125000"/>
        </a:lnSpc>
        <a:spcBef>
          <a:spcPct val="15000"/>
        </a:spcBef>
        <a:spcAft>
          <a:spcPct val="0"/>
        </a:spcAft>
        <a:buFont typeface="Times" panose="02020603050405020304" pitchFamily="18" charset="0"/>
        <a:buChar char="•"/>
        <a:defRPr sz="1600">
          <a:solidFill>
            <a:schemeClr val="tx1"/>
          </a:solidFill>
          <a:latin typeface="Verdana" panose="020B0604030504040204" pitchFamily="34" charset="0"/>
          <a:ea typeface="+mn-ea"/>
        </a:defRPr>
      </a:lvl2pPr>
      <a:lvl3pPr marL="635000" indent="-114300" algn="l" rtl="0" eaLnBrk="0" fontAlgn="base" hangingPunct="0">
        <a:lnSpc>
          <a:spcPct val="125000"/>
        </a:lnSpc>
        <a:spcBef>
          <a:spcPct val="15000"/>
        </a:spcBef>
        <a:spcAft>
          <a:spcPct val="0"/>
        </a:spcAft>
        <a:buChar char="-"/>
        <a:defRPr sz="1600">
          <a:solidFill>
            <a:schemeClr val="tx1"/>
          </a:solidFill>
          <a:latin typeface="Verdana" panose="020B0604030504040204" pitchFamily="34" charset="0"/>
          <a:ea typeface="+mn-ea"/>
        </a:defRPr>
      </a:lvl3pPr>
      <a:lvl4pPr marL="1544638" indent="-173038" algn="l" rtl="0" eaLnBrk="0" fontAlgn="base" hangingPunct="0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Verdana" pitchFamily="-109" charset="0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Verdana" pitchFamily="-109" charset="0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Verdana" pitchFamily="-109" charset="0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Verdana" pitchFamily="-109" charset="0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Verdana" pitchFamily="-109" charset="0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Verdana" pitchFamily="-109" charset="0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ChangeArrowheads="1"/>
          </p:cNvSpPr>
          <p:nvPr/>
        </p:nvSpPr>
        <p:spPr bwMode="auto">
          <a:xfrm>
            <a:off x="760040" y="5257800"/>
            <a:ext cx="77724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125000"/>
              </a:lnSpc>
              <a:spcBef>
                <a:spcPct val="15000"/>
              </a:spcBef>
              <a:defRPr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1pPr>
            <a:lvl2pPr marL="292100" indent="-114300">
              <a:lnSpc>
                <a:spcPct val="125000"/>
              </a:lnSpc>
              <a:spcBef>
                <a:spcPct val="15000"/>
              </a:spcBef>
              <a:buFont typeface="Times" panose="02020603050405020304" pitchFamily="18" charset="0"/>
              <a:buChar char="•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2pPr>
            <a:lvl3pPr marL="635000" indent="-114300">
              <a:lnSpc>
                <a:spcPct val="125000"/>
              </a:lnSpc>
              <a:spcBef>
                <a:spcPct val="15000"/>
              </a:spcBef>
              <a:buChar char="-"/>
              <a:defRPr sz="1600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3pPr>
            <a:lvl4pPr marL="1544638" indent="-173038">
              <a:spcBef>
                <a:spcPct val="20000"/>
              </a:spcBef>
              <a:defRPr sz="1600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defRPr sz="1600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Verdana" panose="020B060403050404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sz="3000" dirty="0" smtClean="0">
                <a:solidFill>
                  <a:schemeClr val="bg1"/>
                </a:solidFill>
              </a:rPr>
              <a:t>Arlo Belshee</a:t>
            </a:r>
          </a:p>
          <a:p>
            <a:pPr>
              <a:lnSpc>
                <a:spcPct val="100000"/>
              </a:lnSpc>
              <a:spcBef>
                <a:spcPct val="0"/>
              </a:spcBef>
            </a:pPr>
            <a:r>
              <a:rPr lang="en-US" sz="2000" dirty="0" smtClean="0">
                <a:solidFill>
                  <a:schemeClr val="bg1"/>
                </a:solidFill>
              </a:rPr>
              <a:t>Agile Suitcase</a:t>
            </a:r>
            <a:endParaRPr lang="en-US" sz="2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 cost changes =&gt; Emergent Design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flipH="1">
            <a:off x="3635896" y="2204864"/>
            <a:ext cx="16561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“Hey, we could …”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flipH="1">
            <a:off x="6228184" y="2204864"/>
            <a:ext cx="237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simplest thing that could possibly work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flipH="1">
            <a:off x="467544" y="2204864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 aren’t </a:t>
            </a:r>
            <a:r>
              <a:rPr lang="en-US" sz="18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gonna</a:t>
            </a: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need it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Curved Down Arrow 9"/>
          <p:cNvSpPr/>
          <p:nvPr/>
        </p:nvSpPr>
        <p:spPr bwMode="auto">
          <a:xfrm>
            <a:off x="4542408" y="980728"/>
            <a:ext cx="3204356" cy="1152128"/>
          </a:xfrm>
          <a:prstGeom prst="curvedDownArrow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1" name="Curved Down Arrow 10"/>
          <p:cNvSpPr/>
          <p:nvPr/>
        </p:nvSpPr>
        <p:spPr bwMode="auto">
          <a:xfrm flipH="1">
            <a:off x="1043608" y="980728"/>
            <a:ext cx="3204356" cy="1152128"/>
          </a:xfrm>
          <a:prstGeom prst="curvedDownArrow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2" name="Curved Down Arrow 11"/>
          <p:cNvSpPr/>
          <p:nvPr/>
        </p:nvSpPr>
        <p:spPr bwMode="auto">
          <a:xfrm flipH="1" flipV="1">
            <a:off x="4463988" y="3134581"/>
            <a:ext cx="3204356" cy="1152128"/>
          </a:xfrm>
          <a:prstGeom prst="curvedDownArrow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urved Down Arrow 12"/>
          <p:cNvSpPr/>
          <p:nvPr/>
        </p:nvSpPr>
        <p:spPr bwMode="auto">
          <a:xfrm flipV="1">
            <a:off x="1189964" y="3126153"/>
            <a:ext cx="3204356" cy="1152128"/>
          </a:xfrm>
          <a:prstGeom prst="curvedDownArrow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4" name="TextBox 13"/>
          <p:cNvSpPr txBox="1"/>
          <p:nvPr/>
        </p:nvSpPr>
        <p:spPr>
          <a:xfrm flipH="1">
            <a:off x="5634118" y="1011504"/>
            <a:ext cx="864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Pain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flipH="1">
            <a:off x="2093287" y="1159727"/>
            <a:ext cx="1393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Pain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814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987" y="332656"/>
            <a:ext cx="5534025" cy="50006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Low risk changes =&gt; Learn in the market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160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979" y="5176488"/>
            <a:ext cx="3781425" cy="19812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done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611560" y="404664"/>
            <a:ext cx="0" cy="15121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/>
          <p:cNvCxnSpPr/>
          <p:nvPr/>
        </p:nvCxnSpPr>
        <p:spPr bwMode="auto">
          <a:xfrm>
            <a:off x="1907704" y="404664"/>
            <a:ext cx="0" cy="15121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Straight Connector 7"/>
          <p:cNvCxnSpPr/>
          <p:nvPr/>
        </p:nvCxnSpPr>
        <p:spPr bwMode="auto">
          <a:xfrm>
            <a:off x="3203848" y="404664"/>
            <a:ext cx="0" cy="15121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/>
          <p:cNvCxnSpPr/>
          <p:nvPr/>
        </p:nvCxnSpPr>
        <p:spPr bwMode="auto">
          <a:xfrm>
            <a:off x="4541633" y="404664"/>
            <a:ext cx="0" cy="15121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903605" y="116632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April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20570" y="116632"/>
            <a:ext cx="650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May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36180" y="116632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June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11560" y="620688"/>
            <a:ext cx="3930073" cy="3600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Product A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11559" y="1088740"/>
            <a:ext cx="3930073" cy="3600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Product B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11558" y="1556792"/>
            <a:ext cx="3930073" cy="3600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Product C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55531" y="1966192"/>
            <a:ext cx="128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Revenue: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5868144" y="454024"/>
            <a:ext cx="0" cy="15121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" name="TextBox 18"/>
          <p:cNvSpPr txBox="1"/>
          <p:nvPr/>
        </p:nvSpPr>
        <p:spPr>
          <a:xfrm>
            <a:off x="4850373" y="116632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July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647593" y="1983796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A+B+C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21" name="Straight Connector 20"/>
          <p:cNvCxnSpPr/>
          <p:nvPr/>
        </p:nvCxnSpPr>
        <p:spPr bwMode="auto">
          <a:xfrm>
            <a:off x="641865" y="3245628"/>
            <a:ext cx="0" cy="15121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/>
          <p:nvPr/>
        </p:nvCxnSpPr>
        <p:spPr bwMode="auto">
          <a:xfrm>
            <a:off x="1938009" y="3245628"/>
            <a:ext cx="0" cy="15121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>
            <a:off x="3234153" y="3245628"/>
            <a:ext cx="0" cy="15121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/>
          <p:nvPr/>
        </p:nvCxnSpPr>
        <p:spPr bwMode="auto">
          <a:xfrm>
            <a:off x="4571938" y="3245628"/>
            <a:ext cx="0" cy="15121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5" name="TextBox 24"/>
          <p:cNvSpPr txBox="1"/>
          <p:nvPr/>
        </p:nvSpPr>
        <p:spPr>
          <a:xfrm>
            <a:off x="933910" y="2957596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April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250875" y="2957596"/>
            <a:ext cx="650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May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566485" y="2957596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June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641866" y="3461652"/>
            <a:ext cx="1296144" cy="129614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Product A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1938009" y="3461652"/>
            <a:ext cx="1296144" cy="129614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Product B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3234153" y="3461652"/>
            <a:ext cx="1337783" cy="129614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Product C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5836" y="4807156"/>
            <a:ext cx="128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Revenue: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32" name="Straight Connector 31"/>
          <p:cNvCxnSpPr/>
          <p:nvPr/>
        </p:nvCxnSpPr>
        <p:spPr bwMode="auto">
          <a:xfrm>
            <a:off x="5898449" y="3294988"/>
            <a:ext cx="0" cy="15121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3" name="TextBox 32"/>
          <p:cNvSpPr txBox="1"/>
          <p:nvPr/>
        </p:nvSpPr>
        <p:spPr>
          <a:xfrm>
            <a:off x="4880678" y="2957596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July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86971" y="4807156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A+B+C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405468" y="4807156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550607" y="4807156"/>
            <a:ext cx="689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A+B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384028" y="2168462"/>
            <a:ext cx="8867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VS</a:t>
            </a:r>
            <a:endParaRPr lang="en-US" sz="4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553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764704"/>
            <a:ext cx="5106113" cy="3896269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 informally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726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1500" y="0"/>
            <a:ext cx="10287000" cy="68580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 constantly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947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681" y="480601"/>
            <a:ext cx="4572638" cy="589679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 together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358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0"/>
            <a:ext cx="5334000" cy="68580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 trustworthy – be predictable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07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 trustworthy – consider 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82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the work together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795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00" y="-960120"/>
            <a:ext cx="8172400" cy="7845504"/>
          </a:xfrm>
        </p:spPr>
      </p:pic>
    </p:spTree>
    <p:extLst>
      <p:ext uri="{BB962C8B-B14F-4D97-AF65-F5344CB8AC3E}">
        <p14:creationId xmlns:p14="http://schemas.microsoft.com/office/powerpoint/2010/main" val="719237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92" y="-1963032"/>
            <a:ext cx="9144000" cy="9144000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typical agile suitcase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 bwMode="auto">
          <a:xfrm>
            <a:off x="5220072" y="260648"/>
            <a:ext cx="3168352" cy="936104"/>
          </a:xfrm>
          <a:prstGeom prst="roundRect">
            <a:avLst/>
          </a:prstGeom>
          <a:solidFill>
            <a:srgbClr val="FFC000">
              <a:alpha val="63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Stories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 bwMode="auto">
          <a:xfrm>
            <a:off x="5220072" y="1204812"/>
            <a:ext cx="3168352" cy="1404156"/>
          </a:xfrm>
          <a:prstGeom prst="roundRect">
            <a:avLst/>
          </a:prstGeom>
          <a:solidFill>
            <a:srgbClr val="C198E0">
              <a:alpha val="63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Adaptive</a:t>
            </a:r>
            <a:r>
              <a:rPr kumimoji="0" lang="en-US" sz="32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planning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1619672" y="242322"/>
            <a:ext cx="3600400" cy="1530494"/>
          </a:xfrm>
          <a:prstGeom prst="roundRect">
            <a:avLst/>
          </a:prstGeom>
          <a:solidFill>
            <a:srgbClr val="C73A00">
              <a:alpha val="63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Complaint-fest retrospectives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Rounded Rectangle 13"/>
          <p:cNvSpPr/>
          <p:nvPr/>
        </p:nvSpPr>
        <p:spPr bwMode="auto">
          <a:xfrm>
            <a:off x="1619672" y="3501008"/>
            <a:ext cx="3600400" cy="1440160"/>
          </a:xfrm>
          <a:prstGeom prst="roundRect">
            <a:avLst/>
          </a:prstGeom>
          <a:solidFill>
            <a:srgbClr val="00B050">
              <a:alpha val="63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Visible status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5220072" y="2600400"/>
            <a:ext cx="3168352" cy="972616"/>
          </a:xfrm>
          <a:prstGeom prst="roundRect">
            <a:avLst/>
          </a:prstGeom>
          <a:solidFill>
            <a:srgbClr val="00529E">
              <a:alpha val="63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Stand-ups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Rounded Rectangle 15"/>
          <p:cNvSpPr/>
          <p:nvPr/>
        </p:nvSpPr>
        <p:spPr bwMode="auto">
          <a:xfrm>
            <a:off x="1619672" y="1772816"/>
            <a:ext cx="3600400" cy="1728192"/>
          </a:xfrm>
          <a:prstGeom prst="roundRect">
            <a:avLst/>
          </a:prstGeom>
          <a:solidFill>
            <a:srgbClr val="7030A0">
              <a:alpha val="63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Visible upcoming work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7" name="Rounded Rectangle 16"/>
          <p:cNvSpPr/>
          <p:nvPr/>
        </p:nvSpPr>
        <p:spPr bwMode="auto">
          <a:xfrm>
            <a:off x="5223939" y="3573016"/>
            <a:ext cx="3168352" cy="972616"/>
          </a:xfrm>
          <a:prstGeom prst="roundRect">
            <a:avLst/>
          </a:prstGeom>
          <a:solidFill>
            <a:srgbClr val="FFFF00">
              <a:alpha val="63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Estimation</a:t>
            </a:r>
            <a:endParaRPr kumimoji="0" 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798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259632" y="692696"/>
            <a:ext cx="6048672" cy="4464496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smtClean="0"/>
              <a:t>Work tiny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smtClean="0"/>
              <a:t>Prove it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smtClean="0"/>
              <a:t>Get done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smtClean="0"/>
              <a:t>Learn constantly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smtClean="0"/>
              <a:t>Improve together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smtClean="0"/>
              <a:t>Be trustworthy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 smtClean="0"/>
              <a:t>Win together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packing list generator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805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331640" y="332656"/>
            <a:ext cx="6768752" cy="5040560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smtClean="0"/>
              <a:t>Pair or mob, 100%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smtClean="0"/>
              <a:t>Design small units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smtClean="0"/>
              <a:t>100</a:t>
            </a:r>
            <a:r>
              <a:rPr lang="en-US" sz="2400" dirty="0"/>
              <a:t>% </a:t>
            </a:r>
            <a:r>
              <a:rPr lang="en-US" sz="2400" dirty="0" smtClean="0"/>
              <a:t>mechanized </a:t>
            </a:r>
            <a:r>
              <a:rPr lang="en-US" sz="2400" dirty="0"/>
              <a:t>refactoring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smtClean="0"/>
              <a:t>Tests are specs; write them first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smtClean="0"/>
              <a:t>Finish and prove each step before starting the next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smtClean="0"/>
              <a:t>1 process change / week (minimum)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smtClean="0"/>
              <a:t>Decentralize all decisions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 smtClean="0"/>
              <a:t>Involve people directly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current packing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621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71600"/>
            <a:ext cx="9144000" cy="9144000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agile suitcase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 bwMode="auto">
          <a:xfrm>
            <a:off x="1475656" y="164232"/>
            <a:ext cx="1872208" cy="4920952"/>
          </a:xfrm>
          <a:prstGeom prst="roundRect">
            <a:avLst/>
          </a:prstGeom>
          <a:solidFill>
            <a:srgbClr val="BBE0E3">
              <a:alpha val="85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Stuff I need</a:t>
            </a:r>
            <a:endParaRPr kumimoji="0" lang="en-US" sz="4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3347864" y="164232"/>
            <a:ext cx="5118116" cy="4920952"/>
          </a:xfrm>
          <a:prstGeom prst="roundRect">
            <a:avLst>
              <a:gd name="adj" fmla="val 6004"/>
            </a:avLst>
          </a:prstGeom>
          <a:solidFill>
            <a:schemeClr val="accent2">
              <a:alpha val="57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Stuff others need but always leave at home</a:t>
            </a:r>
            <a:endParaRPr kumimoji="0" lang="en-US" sz="4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810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71600"/>
            <a:ext cx="9144000" cy="9144000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agile suitcase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 bwMode="auto">
          <a:xfrm>
            <a:off x="1475656" y="164232"/>
            <a:ext cx="1800200" cy="4920952"/>
          </a:xfrm>
          <a:prstGeom prst="roundRect">
            <a:avLst/>
          </a:prstGeom>
          <a:solidFill>
            <a:srgbClr val="BBE0E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1" name="Rounded Rectangle 10"/>
          <p:cNvSpPr/>
          <p:nvPr/>
        </p:nvSpPr>
        <p:spPr bwMode="auto">
          <a:xfrm>
            <a:off x="3275856" y="164232"/>
            <a:ext cx="5190124" cy="4920952"/>
          </a:xfrm>
          <a:prstGeom prst="roundRect">
            <a:avLst>
              <a:gd name="adj" fmla="val 6004"/>
            </a:avLst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2" name="Rounded Rectangle 1"/>
          <p:cNvSpPr/>
          <p:nvPr/>
        </p:nvSpPr>
        <p:spPr bwMode="auto">
          <a:xfrm>
            <a:off x="1691680" y="4869160"/>
            <a:ext cx="1368152" cy="144016"/>
          </a:xfrm>
          <a:prstGeom prst="round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cxnSp>
        <p:nvCxnSpPr>
          <p:cNvPr id="5" name="Straight Arrow Connector 4"/>
          <p:cNvCxnSpPr>
            <a:endCxn id="2" idx="1"/>
          </p:cNvCxnSpPr>
          <p:nvPr/>
        </p:nvCxnSpPr>
        <p:spPr bwMode="auto">
          <a:xfrm>
            <a:off x="1259632" y="4221088"/>
            <a:ext cx="432048" cy="72008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" name="TextBox 6"/>
          <p:cNvSpPr txBox="1"/>
          <p:nvPr/>
        </p:nvSpPr>
        <p:spPr>
          <a:xfrm>
            <a:off x="179512" y="3501008"/>
            <a:ext cx="15121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Plan,</a:t>
            </a:r>
          </a:p>
          <a:p>
            <a:r>
              <a:rPr lang="en-US" dirty="0" smtClean="0"/>
              <a:t>Status,</a:t>
            </a:r>
          </a:p>
          <a:p>
            <a:r>
              <a:rPr lang="en-US" dirty="0" smtClean="0"/>
              <a:t>Stories,</a:t>
            </a:r>
          </a:p>
          <a:p>
            <a:r>
              <a:rPr lang="en-US" dirty="0" smtClean="0"/>
              <a:t>Burn-up,</a:t>
            </a:r>
          </a:p>
          <a:p>
            <a:r>
              <a:rPr lang="en-US" dirty="0" smtClean="0"/>
              <a:t>Stand-up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 bwMode="auto">
          <a:xfrm>
            <a:off x="1547664" y="260648"/>
            <a:ext cx="6840760" cy="1260140"/>
          </a:xfrm>
          <a:prstGeom prst="round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-109" charset="0"/>
                <a:ea typeface="ＭＳ Ｐゴシック" pitchFamily="-109" charset="-128"/>
                <a:cs typeface="ＭＳ Ｐゴシック" pitchFamily="-109" charset="-128"/>
              </a:rPr>
              <a:t>Code well: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 smtClean="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rPr>
              <a:t>Work Tiny. Prove it. Get Done.</a:t>
            </a:r>
            <a:endParaRPr kumimoji="0" 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2" name="Rounded Rectangle 11"/>
          <p:cNvSpPr/>
          <p:nvPr/>
        </p:nvSpPr>
        <p:spPr bwMode="auto">
          <a:xfrm>
            <a:off x="1547664" y="1520788"/>
            <a:ext cx="6840760" cy="1116124"/>
          </a:xfrm>
          <a:prstGeom prst="roundRect">
            <a:avLst/>
          </a:prstGeom>
          <a:solidFill>
            <a:srgbClr val="C198E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-109" charset="0"/>
                <a:ea typeface="ＭＳ Ｐゴシック" pitchFamily="-109" charset="-128"/>
                <a:cs typeface="ＭＳ Ｐゴシック" pitchFamily="-109" charset="-128"/>
              </a:rPr>
              <a:t>Learn and improve discipline.</a:t>
            </a:r>
            <a:endParaRPr kumimoji="0" 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1547664" y="3825043"/>
            <a:ext cx="6840760" cy="1044117"/>
          </a:xfrm>
          <a:prstGeom prst="roundRect">
            <a:avLst/>
          </a:prstGeom>
          <a:solidFill>
            <a:srgbClr val="C73A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-109" charset="0"/>
                <a:ea typeface="ＭＳ Ｐゴシック" pitchFamily="-109" charset="-128"/>
                <a:cs typeface="ＭＳ Ｐゴシック" pitchFamily="-109" charset="-128"/>
              </a:rPr>
              <a:t>Work together. Win together.</a:t>
            </a:r>
            <a:endParaRPr kumimoji="0" 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4" name="Rounded Rectangle 13"/>
          <p:cNvSpPr/>
          <p:nvPr/>
        </p:nvSpPr>
        <p:spPr bwMode="auto">
          <a:xfrm>
            <a:off x="1547664" y="2640098"/>
            <a:ext cx="6840760" cy="1184945"/>
          </a:xfrm>
          <a:prstGeom prst="roundRect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>
                <a:latin typeface="Arial" pitchFamily="-109" charset="0"/>
                <a:ea typeface="ＭＳ Ｐゴシック" pitchFamily="-109" charset="-128"/>
                <a:cs typeface="ＭＳ Ｐゴシック" pitchFamily="-109" charset="-128"/>
              </a:rPr>
              <a:t>M</a:t>
            </a:r>
            <a:r>
              <a:rPr kumimoji="0" lang="en-US" sz="3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-109" charset="0"/>
                <a:ea typeface="ＭＳ Ｐゴシック" pitchFamily="-109" charset="-128"/>
                <a:cs typeface="ＭＳ Ｐゴシック" pitchFamily="-109" charset="-128"/>
              </a:rPr>
              <a:t>ake changes together.</a:t>
            </a:r>
            <a:endParaRPr kumimoji="0" 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51365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tiny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80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82006"/>
            <a:ext cx="8064896" cy="669398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tiny – spiral in reverse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610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-459432"/>
            <a:ext cx="4131543" cy="4131543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603" y="2282180"/>
            <a:ext cx="4632176" cy="34741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412776"/>
            <a:ext cx="1478506" cy="2093564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tiny – impressive results eventually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59632" y="3616172"/>
            <a:ext cx="15103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Check in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56029" y="2228725"/>
            <a:ext cx="1509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Ship live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67944" y="4513287"/>
            <a:ext cx="4008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Validate business impact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850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 bwMode="auto">
          <a:xfrm>
            <a:off x="4572000" y="476672"/>
            <a:ext cx="0" cy="6336704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Prove it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359532" y="1196752"/>
            <a:ext cx="842493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364824" y="605880"/>
            <a:ext cx="4135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Traditional or 1 star Agile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10650" y="605880"/>
            <a:ext cx="4135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2+ star Agile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7955" y="1325960"/>
            <a:ext cx="41351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Dev’s</a:t>
            </a: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job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deliver 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Write ~8 bugs / man-day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60878" y="1324415"/>
            <a:ext cx="41351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Dev’s</a:t>
            </a: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job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Deliver 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Demonstrate software does what </a:t>
            </a:r>
            <a:r>
              <a:rPr lang="en-US" sz="1800" dirty="0" err="1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devs</a:t>
            </a: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expect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Tools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Mechanized refactoring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Small steps, with reverting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Test first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Automated developer testing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Design in units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Design for testability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 smtClean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Write ~1 bug / 80 </a:t>
            </a:r>
            <a:r>
              <a:rPr lang="en-US" sz="1800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man-days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Freeform 15"/>
          <p:cNvSpPr/>
          <p:nvPr/>
        </p:nvSpPr>
        <p:spPr bwMode="auto">
          <a:xfrm>
            <a:off x="127829" y="4636655"/>
            <a:ext cx="3516746" cy="730481"/>
          </a:xfrm>
          <a:custGeom>
            <a:avLst/>
            <a:gdLst>
              <a:gd name="connsiteX0" fmla="*/ 2726207 w 3516746"/>
              <a:gd name="connsiteY0" fmla="*/ 64654 h 730481"/>
              <a:gd name="connsiteX1" fmla="*/ 380171 w 3516746"/>
              <a:gd name="connsiteY1" fmla="*/ 147781 h 730481"/>
              <a:gd name="connsiteX2" fmla="*/ 167735 w 3516746"/>
              <a:gd name="connsiteY2" fmla="*/ 563418 h 730481"/>
              <a:gd name="connsiteX3" fmla="*/ 2042716 w 3516746"/>
              <a:gd name="connsiteY3" fmla="*/ 729672 h 730481"/>
              <a:gd name="connsiteX4" fmla="*/ 3400462 w 3516746"/>
              <a:gd name="connsiteY4" fmla="*/ 609600 h 730481"/>
              <a:gd name="connsiteX5" fmla="*/ 3197262 w 3516746"/>
              <a:gd name="connsiteY5" fmla="*/ 249381 h 730481"/>
              <a:gd name="connsiteX6" fmla="*/ 1220680 w 3516746"/>
              <a:gd name="connsiteY6" fmla="*/ 0 h 730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6746" h="730481">
                <a:moveTo>
                  <a:pt x="2726207" y="64654"/>
                </a:moveTo>
                <a:cubicBezTo>
                  <a:pt x="1766395" y="64654"/>
                  <a:pt x="806583" y="64654"/>
                  <a:pt x="380171" y="147781"/>
                </a:cubicBezTo>
                <a:cubicBezTo>
                  <a:pt x="-46241" y="230908"/>
                  <a:pt x="-109356" y="466436"/>
                  <a:pt x="167735" y="563418"/>
                </a:cubicBezTo>
                <a:cubicBezTo>
                  <a:pt x="444826" y="660400"/>
                  <a:pt x="1503928" y="721975"/>
                  <a:pt x="2042716" y="729672"/>
                </a:cubicBezTo>
                <a:cubicBezTo>
                  <a:pt x="2581504" y="737369"/>
                  <a:pt x="3208038" y="689649"/>
                  <a:pt x="3400462" y="609600"/>
                </a:cubicBezTo>
                <a:cubicBezTo>
                  <a:pt x="3592886" y="529552"/>
                  <a:pt x="3560559" y="350981"/>
                  <a:pt x="3197262" y="249381"/>
                </a:cubicBezTo>
                <a:cubicBezTo>
                  <a:pt x="2833965" y="147781"/>
                  <a:pt x="2027322" y="73890"/>
                  <a:pt x="1220680" y="0"/>
                </a:cubicBezTo>
              </a:path>
            </a:pathLst>
          </a:custGeom>
          <a:noFill/>
          <a:ln w="53975" cap="rnd" cmpd="sng" algn="ctr">
            <a:solidFill>
              <a:srgbClr val="FF0000"/>
            </a:solidFill>
            <a:prstDash val="solid"/>
            <a:round/>
            <a:headEnd type="none" w="sm" len="sm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7" name="Freeform 16"/>
          <p:cNvSpPr/>
          <p:nvPr/>
        </p:nvSpPr>
        <p:spPr bwMode="auto">
          <a:xfrm>
            <a:off x="4660878" y="4675699"/>
            <a:ext cx="3516746" cy="730481"/>
          </a:xfrm>
          <a:custGeom>
            <a:avLst/>
            <a:gdLst>
              <a:gd name="connsiteX0" fmla="*/ 2726207 w 3516746"/>
              <a:gd name="connsiteY0" fmla="*/ 64654 h 730481"/>
              <a:gd name="connsiteX1" fmla="*/ 380171 w 3516746"/>
              <a:gd name="connsiteY1" fmla="*/ 147781 h 730481"/>
              <a:gd name="connsiteX2" fmla="*/ 167735 w 3516746"/>
              <a:gd name="connsiteY2" fmla="*/ 563418 h 730481"/>
              <a:gd name="connsiteX3" fmla="*/ 2042716 w 3516746"/>
              <a:gd name="connsiteY3" fmla="*/ 729672 h 730481"/>
              <a:gd name="connsiteX4" fmla="*/ 3400462 w 3516746"/>
              <a:gd name="connsiteY4" fmla="*/ 609600 h 730481"/>
              <a:gd name="connsiteX5" fmla="*/ 3197262 w 3516746"/>
              <a:gd name="connsiteY5" fmla="*/ 249381 h 730481"/>
              <a:gd name="connsiteX6" fmla="*/ 1220680 w 3516746"/>
              <a:gd name="connsiteY6" fmla="*/ 0 h 730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6746" h="730481">
                <a:moveTo>
                  <a:pt x="2726207" y="64654"/>
                </a:moveTo>
                <a:cubicBezTo>
                  <a:pt x="1766395" y="64654"/>
                  <a:pt x="806583" y="64654"/>
                  <a:pt x="380171" y="147781"/>
                </a:cubicBezTo>
                <a:cubicBezTo>
                  <a:pt x="-46241" y="230908"/>
                  <a:pt x="-109356" y="466436"/>
                  <a:pt x="167735" y="563418"/>
                </a:cubicBezTo>
                <a:cubicBezTo>
                  <a:pt x="444826" y="660400"/>
                  <a:pt x="1503928" y="721975"/>
                  <a:pt x="2042716" y="729672"/>
                </a:cubicBezTo>
                <a:cubicBezTo>
                  <a:pt x="2581504" y="737369"/>
                  <a:pt x="3208038" y="689649"/>
                  <a:pt x="3400462" y="609600"/>
                </a:cubicBezTo>
                <a:cubicBezTo>
                  <a:pt x="3592886" y="529552"/>
                  <a:pt x="3560559" y="350981"/>
                  <a:pt x="3197262" y="249381"/>
                </a:cubicBezTo>
                <a:cubicBezTo>
                  <a:pt x="2833965" y="147781"/>
                  <a:pt x="2027322" y="73890"/>
                  <a:pt x="1220680" y="0"/>
                </a:cubicBezTo>
              </a:path>
            </a:pathLst>
          </a:custGeom>
          <a:noFill/>
          <a:ln w="53975" cap="rnd" cmpd="sng" algn="ctr">
            <a:solidFill>
              <a:srgbClr val="FF0000"/>
            </a:solidFill>
            <a:prstDash val="solid"/>
            <a:round/>
            <a:headEnd type="none" w="sm" len="sm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99907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6357" y="-171401"/>
            <a:ext cx="9916715" cy="701156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bugs!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150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0000">
        <p:cut/>
      </p:transition>
    </mc:Choice>
    <mc:Fallback>
      <p:transition advTm="20000">
        <p:cut/>
      </p:transition>
    </mc:Fallback>
  </mc:AlternateContent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Trebuchet MS"/>
        <a:ea typeface="ＭＳ Ｐゴシック"/>
        <a:cs typeface="ＭＳ Ｐゴシック"/>
      </a:majorFont>
      <a:minorFont>
        <a:latin typeface="Trebuchet MS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9" charset="0"/>
            <a:ea typeface="ＭＳ Ｐゴシック" pitchFamily="-109" charset="-128"/>
            <a:cs typeface="ＭＳ Ｐゴシック" pitchFamily="-109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9" charset="0"/>
            <a:ea typeface="ＭＳ Ｐゴシック" pitchFamily="-109" charset="-128"/>
            <a:cs typeface="ＭＳ Ｐゴシック" pitchFamily="-109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5748</TotalTime>
  <Words>384</Words>
  <Application>Microsoft Office PowerPoint</Application>
  <PresentationFormat>On-screen Show (4:3)</PresentationFormat>
  <Paragraphs>126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ＭＳ Ｐゴシック</vt:lpstr>
      <vt:lpstr>Arial</vt:lpstr>
      <vt:lpstr>Times</vt:lpstr>
      <vt:lpstr>Trebuchet MS</vt:lpstr>
      <vt:lpstr>Verdana</vt:lpstr>
      <vt:lpstr>Wingdings</vt:lpstr>
      <vt:lpstr>Blank Presentation</vt:lpstr>
      <vt:lpstr>PowerPoint Presentation</vt:lpstr>
      <vt:lpstr>The typical agile suitcase</vt:lpstr>
      <vt:lpstr>My agile suitcase</vt:lpstr>
      <vt:lpstr>My agile suitcase</vt:lpstr>
      <vt:lpstr>Work tiny</vt:lpstr>
      <vt:lpstr>Work tiny – spiral in reverse</vt:lpstr>
      <vt:lpstr>Work tiny – impressive results eventually</vt:lpstr>
      <vt:lpstr>Prove it</vt:lpstr>
      <vt:lpstr>No bugs!</vt:lpstr>
      <vt:lpstr>Low cost changes =&gt; Emergent Design</vt:lpstr>
      <vt:lpstr>Low risk changes =&gt; Learn in the market</vt:lpstr>
      <vt:lpstr>Get done</vt:lpstr>
      <vt:lpstr>Learn informally</vt:lpstr>
      <vt:lpstr>Learn constantly</vt:lpstr>
      <vt:lpstr>Improve together</vt:lpstr>
      <vt:lpstr>Be trustworthy – be predictable</vt:lpstr>
      <vt:lpstr>Be trustworthy – consider others</vt:lpstr>
      <vt:lpstr>Do the work together</vt:lpstr>
      <vt:lpstr>PowerPoint Presentation</vt:lpstr>
      <vt:lpstr>My packing list generator</vt:lpstr>
      <vt:lpstr>My current packing list</vt:lpstr>
    </vt:vector>
  </TitlesOfParts>
  <Company>Mosaiq Inc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Canadian Beverage Alcohol Agents</dc:title>
  <dc:creator>Jessica Ambrose</dc:creator>
  <cp:lastModifiedBy>Abel CodeMonk</cp:lastModifiedBy>
  <cp:revision>181</cp:revision>
  <cp:lastPrinted>2009-02-10T16:09:35Z</cp:lastPrinted>
  <dcterms:created xsi:type="dcterms:W3CDTF">2009-02-10T13:26:55Z</dcterms:created>
  <dcterms:modified xsi:type="dcterms:W3CDTF">2013-08-03T23:04:38Z</dcterms:modified>
</cp:coreProperties>
</file>